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0.jpeg" ContentType="image/jpeg"/>
  <Override PartName="/ppt/media/image30.png" ContentType="image/png"/>
  <Override PartName="/ppt/media/image2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.png" ContentType="image/png"/>
  <Override PartName="/ppt/media/image35.png" ContentType="image/png"/>
  <Override PartName="/ppt/media/image47.png" ContentType="image/png"/>
  <Override PartName="/ppt/media/image49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4.png" ContentType="image/png"/>
  <Override PartName="/ppt/media/image12.jpeg" ContentType="image/jpeg"/>
  <Override PartName="/ppt/media/image38.png" ContentType="image/png"/>
  <Override PartName="/ppt/media/image8.png" ContentType="image/png"/>
  <Override PartName="/ppt/media/image14.jpeg" ContentType="image/jpeg"/>
  <Override PartName="/ppt/media/image37.png" ContentType="image/png"/>
  <Override PartName="/ppt/media/image34.jpeg" ContentType="image/jpe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FACBA3-5B32-4248-8A68-814E7A90D4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05B6F38-703B-4E26-94B7-61C037F3E53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90AE1-4F8F-4652-848F-670272C401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1BE841-A7A4-4429-AE0C-1A701F7169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55B013-1F49-4B97-8983-DE605C95A2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DAD250-D96B-43A1-9BE1-BA032EABCB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FCF990-FC39-4C5A-A65E-6717D626B3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D25C5F-DC6C-4D1C-83F3-7F18FDCE69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99BB03-26A1-4D94-B8E4-040EDF987A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FE45C2-EF9D-43C9-8674-10BBDA1130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A6E4D5-1803-4436-9D41-2234BF1545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68EE6F-E094-4DBF-A806-7268832B4F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0353EA-0126-4E99-BD10-E038E7BF60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C39BF8-2D8F-4129-8965-8779EB5283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0A76EF-423A-4724-8E86-0F571E2464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608840-28B6-40E3-9643-3164E24283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2EB856-F2FE-4E4F-B227-68DFA45AA3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C5DCEC-14C9-404D-BC03-A3E617B133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96ABF1-6DCE-4A59-9CE5-0BAFE6BCB5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D3A830-A596-4234-B3EC-06A5C94342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E2D5F1-E44A-442E-94DB-33A358123C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4EDA12-7518-4CCA-ADD6-649A34E343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2B3762-2D7E-4A09-81F3-9EBB8BB0D6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444CDE-8265-4141-8E5C-FA47B6522F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AC7D1B-91EF-4465-9322-0824F78508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655BE1-E05A-49FF-BA2E-AD40D23B00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6E8D3E-858D-4037-B162-3791DB81BA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6BAAB2-0413-4920-B56F-15E5BB403D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59EA34-4785-4482-BEC8-D24ECD119C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DE4DE2-9EE6-4D5E-8ABF-2DD7195876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F44182-8211-4224-BE3C-3E09B08423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9EC484-FBB9-4BA9-B4B3-3AC76F1864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A1F6D2C-F52D-4809-9543-3CD35D1EBC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D57E8A-B076-44A0-B1C0-D86A4300DE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14E4D73-B2C7-4092-BC1A-2665E03B2C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CA4892-EF0D-4F08-B63D-8410D467E3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B22B10-009D-414C-98EF-9DD6339E6A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E2E4ECB-CD41-49E6-BE40-C68A18484F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E907EB2-8D15-49C3-83FC-603A961B2F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810FB5-3137-439D-A276-A99B2FF69F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1D2C206-3617-40C6-B8B6-BD2A75D238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1480EA8-7F6B-40B5-8992-832C5059EA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509C-2A1B-413E-98B5-2653F3AFC2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9CA6639-0BE0-42DC-9321-6330046120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ED4E365-F39C-4C5C-BF08-28F617D76D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40B86C-622B-4F60-A371-ED9582E1CB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47D460-33C6-4162-B7A4-648CCB8F49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D5B69B0-0A57-4C8B-9ADE-DB941B44E7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7D9530E-D18C-4C3F-B6B0-C63C25C4E9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8AFDF3B-83C7-4806-994E-ECA7A23795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D0B443B-0CFC-4D04-8213-ABECBC109B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125C8FE-CCA8-43E8-9C32-08DE91A6B6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13EAD2-0D74-46A7-88F3-1C54A64AE0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A86ECF-8795-446E-94CA-D36E7483AA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F00F3EC-B770-4A35-BD29-3ED70B0DB2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32DF8D4-4A5C-4EC3-9E38-386ABFDFA4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4DF4825-2223-43D3-BD6E-483BE0E06D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9E0F8-4EA2-41E2-AA46-DC732BF543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26EB40C-00EB-4C72-B0FA-CBBF04D748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DCC88C-ACEA-4D3C-8C8C-37CC5B0BF1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4BBF6C-090C-4958-8B26-A35230DD0A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478B87-044D-4C6D-92C7-DE08668561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13" hidden="1"/>
          <p:cNvSpPr/>
          <p:nvPr/>
        </p:nvSpPr>
        <p:spPr>
          <a:xfrm>
            <a:off x="11292840" y="0"/>
            <a:ext cx="913320" cy="6856920"/>
          </a:xfrm>
          <a:prstGeom prst="rect">
            <a:avLst/>
          </a:prstGeom>
          <a:solidFill>
            <a:srgbClr val="a7a1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22;p15"/>
          <p:cNvSpPr/>
          <p:nvPr/>
        </p:nvSpPr>
        <p:spPr>
          <a:xfrm>
            <a:off x="0" y="0"/>
            <a:ext cx="456120" cy="6856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 rot="16200000">
            <a:off x="9959400" y="4047840"/>
            <a:ext cx="3580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a5a5a5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55C1B49-BFC8-4A53-9D7E-BEE0E2CEBA21}" type="slidenum">
              <a:rPr b="0" lang="en-US" sz="3600" spc="-1" strike="noStrike">
                <a:solidFill>
                  <a:srgbClr val="a5a5a5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 rot="16200000">
            <a:off x="10797480" y="999720"/>
            <a:ext cx="1904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4;p12"/>
          <p:cNvSpPr/>
          <p:nvPr/>
        </p:nvSpPr>
        <p:spPr>
          <a:xfrm>
            <a:off x="11292840" y="0"/>
            <a:ext cx="913320" cy="685692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 rot="16200000">
            <a:off x="9959400" y="4047840"/>
            <a:ext cx="3580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6359A20-AEEB-4C0D-A318-954BF30E870C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 rot="16200000">
            <a:off x="10797480" y="999720"/>
            <a:ext cx="1904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24;p12"/>
          <p:cNvSpPr/>
          <p:nvPr/>
        </p:nvSpPr>
        <p:spPr>
          <a:xfrm>
            <a:off x="11292840" y="0"/>
            <a:ext cx="913320" cy="685692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ftr" idx="7"/>
          </p:nvPr>
        </p:nvSpPr>
        <p:spPr>
          <a:xfrm rot="16200000">
            <a:off x="9959400" y="4047840"/>
            <a:ext cx="3580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8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4794A1C-1B81-45B5-B966-97A2C9D1BF83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9"/>
          </p:nvPr>
        </p:nvSpPr>
        <p:spPr>
          <a:xfrm rot="16200000">
            <a:off x="10797480" y="999720"/>
            <a:ext cx="1904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4;p12"/>
          <p:cNvSpPr/>
          <p:nvPr/>
        </p:nvSpPr>
        <p:spPr>
          <a:xfrm>
            <a:off x="11292840" y="0"/>
            <a:ext cx="913320" cy="685692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ftr" idx="10"/>
          </p:nvPr>
        </p:nvSpPr>
        <p:spPr>
          <a:xfrm rot="16200000">
            <a:off x="9959400" y="4047840"/>
            <a:ext cx="3580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11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6BBA1F2-F44A-4515-9C2C-B57D90E08028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12"/>
          </p:nvPr>
        </p:nvSpPr>
        <p:spPr>
          <a:xfrm rot="16200000">
            <a:off x="10797480" y="999720"/>
            <a:ext cx="1904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24;p12"/>
          <p:cNvSpPr/>
          <p:nvPr/>
        </p:nvSpPr>
        <p:spPr>
          <a:xfrm>
            <a:off x="11292840" y="0"/>
            <a:ext cx="913320" cy="6856920"/>
          </a:xfrm>
          <a:prstGeom prst="rect">
            <a:avLst/>
          </a:prstGeom>
          <a:solidFill>
            <a:srgbClr val="3434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1"/>
          <p:cNvSpPr>
            <a:spLocks noGrp="1"/>
          </p:cNvSpPr>
          <p:nvPr>
            <p:ph type="ftr" idx="13"/>
          </p:nvPr>
        </p:nvSpPr>
        <p:spPr>
          <a:xfrm rot="16200000">
            <a:off x="9959400" y="4047840"/>
            <a:ext cx="3580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4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71B093E-CBC0-40C4-BD81-CC362BB562A4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15"/>
          </p:nvPr>
        </p:nvSpPr>
        <p:spPr>
          <a:xfrm rot="16200000">
            <a:off x="10797480" y="999720"/>
            <a:ext cx="1904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34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71160" y="1124640"/>
            <a:ext cx="9417240" cy="28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GB" sz="66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Brain Imaging Analysis and Reporting System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br>
              <a:rPr sz="1200"/>
            </a:br>
            <a:br>
              <a:rPr sz="1200"/>
            </a:b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	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	</a:t>
            </a:r>
            <a:r>
              <a:rPr b="0" lang="en-GB" sz="1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     </a:t>
            </a:r>
            <a:r>
              <a:rPr b="0" lang="en-GB" sz="16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(Image based brain tumor detection using deep learning 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1261800" y="4800600"/>
            <a:ext cx="5315040" cy="16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Group Members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Abdul Mohaiman (20P-0580)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Haris Ali (20P-0142)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Nazim Sulman (20P-0639)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9" name="Google Shape;108;p1"/>
          <p:cNvSpPr/>
          <p:nvPr/>
        </p:nvSpPr>
        <p:spPr>
          <a:xfrm>
            <a:off x="6792120" y="4800600"/>
            <a:ext cx="4866120" cy="16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Project Supervisor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bfbfbf"/>
                </a:solidFill>
                <a:latin typeface="Century Schoolbook"/>
                <a:ea typeface="Century Schoolbook"/>
              </a:rPr>
              <a:t>Dr. Hafeez Anwar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20" name="Google Shape;109;p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596520" y="109080"/>
            <a:ext cx="1471320" cy="14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70160" cy="132408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Flow Diagram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25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2EAB6D3-818D-4ACB-83D5-3FCD0CAC938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10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4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Placeholder 6" descr="flow chart"/>
          <p:cNvPicPr/>
          <p:nvPr/>
        </p:nvPicPr>
        <p:blipFill>
          <a:blip r:embed="rId2"/>
          <a:stretch/>
        </p:blipFill>
        <p:spPr>
          <a:xfrm>
            <a:off x="551160" y="2637000"/>
            <a:ext cx="10137240" cy="284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040" cy="132408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Block Diagram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Num" idx="26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E8DA7EE-1345-4D42-8102-FE37E0609C92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11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8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488240" y="44280"/>
            <a:ext cx="1415520" cy="118008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3" descr="Block  Diagram"/>
          <p:cNvPicPr/>
          <p:nvPr/>
        </p:nvPicPr>
        <p:blipFill>
          <a:blip r:embed="rId2"/>
          <a:stretch/>
        </p:blipFill>
        <p:spPr>
          <a:xfrm>
            <a:off x="623520" y="2709000"/>
            <a:ext cx="9659160" cy="189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560" y="0"/>
            <a:ext cx="11289960" cy="1800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Scope of the project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261800" y="2172240"/>
            <a:ext cx="8594280" cy="400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This project will greatly impact the medical field by introducing advanced techniques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such as deep learning algorithm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for image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based brain tumor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detection.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It aims to simplify decision-making for doctors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for the treatment 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patients.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27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6B2DFDB-57E5-489C-B791-D615CFC2073B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63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471320" cy="14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040" cy="1531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Goals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280" cy="382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Develop a user-friendly software to facilitate easier tumor detection f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doctors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aiding in decision-making by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precisely identifying abnormalities in brain images and pinpointing the location of tumors.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28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F713BC3-A69E-4B2F-974F-CF28E80E12FB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13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67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520" cy="134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360" cy="150192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Dataset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040" cy="1531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Dataset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280" cy="382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Dataset is sourced from kaggle majorly and from hospitals which were easy to share there patient data.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Date set contain scans of different types of Brain tumor  Glioma. Pituitary Adenoma , Meningioma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Dataset contain approximately 7000+ MRI scans for testing and training of CNN model for detection of tumor.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29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5A3DBC3-4A4F-4920-9EA0-5213C3A0B0D1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15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73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520" cy="134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040" cy="1531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Dataset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1261800" y="2355120"/>
            <a:ext cx="8594280" cy="382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algn="ctr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30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1EB1AFA-D2D3-4896-B6DD-AFA3F974CCD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16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77" name="Google Shape;166;p7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188640"/>
            <a:ext cx="1343520" cy="1343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8" name="Table 1"/>
          <p:cNvGraphicFramePr/>
          <p:nvPr/>
        </p:nvGraphicFramePr>
        <p:xfrm>
          <a:off x="1810080" y="2267280"/>
          <a:ext cx="7426800" cy="2751840"/>
        </p:xfrm>
        <a:graphic>
          <a:graphicData uri="http://schemas.openxmlformats.org/drawingml/2006/table">
            <a:tbl>
              <a:tblPr/>
              <a:tblGrid>
                <a:gridCol w="2475720"/>
                <a:gridCol w="2475720"/>
                <a:gridCol w="2475720"/>
              </a:tblGrid>
              <a:tr h="5029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Training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Testing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DejaVu Sans"/>
                        </a:rPr>
                        <a:t>GLIOMA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1321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DejaVu Sans"/>
                        </a:rPr>
                        <a:t>MENINGIOMA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1339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DejaVu Sans"/>
                        </a:rPr>
                        <a:t>PITUITARY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1457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3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DejaVu Sans"/>
                        </a:rPr>
                        <a:t>No-Tumor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405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360" cy="150192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UI/UX 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291040" cy="1065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Home Page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31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69DC015-3836-40AC-95E9-A1220E7A033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18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8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Placeholder 1" descr="HOME"/>
          <p:cNvPicPr/>
          <p:nvPr/>
        </p:nvPicPr>
        <p:blipFill>
          <a:blip r:embed="rId2"/>
          <a:stretch/>
        </p:blipFill>
        <p:spPr>
          <a:xfrm>
            <a:off x="587880" y="1268640"/>
            <a:ext cx="10104840" cy="52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20" y="6840"/>
            <a:ext cx="11306520" cy="1091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Processing.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32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7F7F402-B67F-4A8B-AEF7-62C3DA42158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19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89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Placeholder 1" descr="processing"/>
          <p:cNvPicPr/>
          <p:nvPr/>
        </p:nvPicPr>
        <p:blipFill>
          <a:blip r:embed="rId2"/>
          <a:srcRect l="2727" t="0" r="725" b="0"/>
          <a:stretch/>
        </p:blipFill>
        <p:spPr>
          <a:xfrm>
            <a:off x="551880" y="1219680"/>
            <a:ext cx="10152000" cy="539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-24120" y="720"/>
            <a:ext cx="11315160" cy="1391400"/>
          </a:xfrm>
          <a:prstGeom prst="rect">
            <a:avLst/>
          </a:prstGeom>
          <a:solidFill>
            <a:srgbClr val="000000"/>
          </a:solidFill>
          <a:ln w="25560">
            <a:solidFill>
              <a:srgbClr val="6f6f74"/>
            </a:solidFill>
            <a:round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Introd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261800" y="2124000"/>
            <a:ext cx="8594280" cy="405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Deep Learning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with </a:t>
            </a: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MRI </a:t>
            </a: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Imaging</a:t>
            </a:r>
            <a:r>
              <a:rPr b="0" lang="en-GB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Methodology Overview: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D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ataset acquisition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P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reprocessing MRI scans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T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raining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Deep learning 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models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3080">
              <a:lnSpc>
                <a:spcPct val="90000"/>
              </a:lnSpc>
              <a:spcBef>
                <a:spcPts val="300"/>
              </a:spcBef>
              <a:buClr>
                <a:srgbClr val="6f6f74"/>
              </a:buClr>
              <a:buFont typeface="Noto Sans Symbols"/>
              <a:buChar char="●"/>
            </a:pP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   </a:t>
            </a:r>
            <a:r>
              <a:rPr b="0" lang="en-GB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A</a:t>
            </a:r>
            <a:r>
              <a:rPr b="0" lang="en-US" sz="1800" spc="-1" strike="noStrike">
                <a:solidFill>
                  <a:srgbClr val="262626"/>
                </a:solidFill>
                <a:latin typeface="Century Schoolbook"/>
                <a:ea typeface="Century Schoolbook"/>
              </a:rPr>
              <a:t>chieve brain tumor detection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116;p2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44280"/>
            <a:ext cx="1471320" cy="134892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3"/>
          <p:cNvSpPr>
            <a:spLocks noGrp="1"/>
          </p:cNvSpPr>
          <p:nvPr>
            <p:ph type="sldNum" idx="19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DB729E5-7138-4FA7-9249-50B278954B6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25" name="Picture Placeholder 11" descr="brain"/>
          <p:cNvPicPr/>
          <p:nvPr/>
        </p:nvPicPr>
        <p:blipFill>
          <a:blip r:embed="rId2"/>
          <a:stretch/>
        </p:blipFill>
        <p:spPr>
          <a:xfrm>
            <a:off x="6240240" y="2124000"/>
            <a:ext cx="4132800" cy="237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" y="6840"/>
            <a:ext cx="11306520" cy="1091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Report page: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33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2210245-59C9-453A-8074-98197FA548F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20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9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1" descr="report"/>
          <p:cNvPicPr/>
          <p:nvPr/>
        </p:nvPicPr>
        <p:blipFill>
          <a:blip r:embed="rId2"/>
          <a:srcRect l="0" t="1108" r="1062" b="0"/>
          <a:stretch/>
        </p:blipFill>
        <p:spPr>
          <a:xfrm>
            <a:off x="385920" y="1412280"/>
            <a:ext cx="10461240" cy="51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11120" cy="11210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About Page: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34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0C49995-6497-4663-8FD2-FEB026C4DAB7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21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99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Placeholder 1" descr="ABOUT PAGE"/>
          <p:cNvPicPr/>
          <p:nvPr/>
        </p:nvPicPr>
        <p:blipFill>
          <a:blip r:embed="rId2"/>
          <a:srcRect l="729" t="0" r="0" b="0"/>
          <a:stretch/>
        </p:blipFill>
        <p:spPr>
          <a:xfrm>
            <a:off x="622440" y="1268640"/>
            <a:ext cx="9903600" cy="528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11120" cy="11210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Contact Page: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35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F1D341B-A030-48FC-A6AC-F734D98B7D0B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04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1" descr="CONTACT PAGE"/>
          <p:cNvPicPr/>
          <p:nvPr/>
        </p:nvPicPr>
        <p:blipFill>
          <a:blip r:embed="rId2"/>
          <a:stretch/>
        </p:blipFill>
        <p:spPr>
          <a:xfrm>
            <a:off x="407160" y="1340640"/>
            <a:ext cx="10457280" cy="52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360" cy="150192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Web Prototype 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Num" idx="36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964B049-FDA1-4456-AED3-77CEE9369D51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24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09" name="Picture 4" descr=""/>
          <p:cNvPicPr/>
          <p:nvPr/>
        </p:nvPicPr>
        <p:blipFill>
          <a:blip r:embed="rId1"/>
          <a:srcRect l="0" t="0" r="4998" b="0"/>
          <a:stretch/>
        </p:blipFill>
        <p:spPr>
          <a:xfrm>
            <a:off x="288720" y="533880"/>
            <a:ext cx="10747080" cy="563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360" cy="150192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Model Information and Results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440" y="-3384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Classification and Detection Model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 rot="5400000">
            <a:off x="335736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7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CC7DDD0-0D39-469E-936B-63B04875CD8E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26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1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sp>
        <p:nvSpPr>
          <p:cNvPr id="316" name="TextBox 2"/>
          <p:cNvSpPr/>
          <p:nvPr/>
        </p:nvSpPr>
        <p:spPr>
          <a:xfrm>
            <a:off x="1235160" y="2598120"/>
            <a:ext cx="923472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Model: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We are using VGG16 as the primary model for classification.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Detection Model: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For tumor detection and bounding box generation, we are using YOLOv8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440" y="-3384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Classification Model Architecture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 rot="5400000">
            <a:off x="3467880" y="-644040"/>
            <a:ext cx="4770000" cy="92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38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2E2DEED-8797-417A-A269-5C93BD098DA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27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20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sp>
        <p:nvSpPr>
          <p:cNvPr id="321" name="TextBox 2"/>
          <p:cNvSpPr/>
          <p:nvPr/>
        </p:nvSpPr>
        <p:spPr>
          <a:xfrm>
            <a:off x="1029600" y="1891440"/>
            <a:ext cx="9234720" cy="43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VGG16 is known for its simplicity and depth, consisting of 16 layers 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Input Layer: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224x224 RGB image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Convolutional Layers: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13 convolutional layers with filters of size 3x3, stride 1, and padding 1.Filter depths increase progressively from 64 to 512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Max-Pooling Layers: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After every 2 convolutional layers, a 2x2 max-pooling layer is applied.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Fully Connected Layers 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Two dense layers with 4096 neurons each. One dense layer with 1000 neurons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Output Layer: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Soft max activation for class probabilities. 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440" y="-3384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Detection Model Architecture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 rot="5400000">
            <a:off x="3467880" y="-644040"/>
            <a:ext cx="4770000" cy="92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39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99A424B-0713-444B-B3EF-B7C3D59BF02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28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2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sp>
        <p:nvSpPr>
          <p:cNvPr id="326" name="TextBox 2"/>
          <p:cNvSpPr/>
          <p:nvPr/>
        </p:nvSpPr>
        <p:spPr>
          <a:xfrm>
            <a:off x="1029600" y="1891440"/>
            <a:ext cx="92347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YOLOv8 is a more recent version of the YOLO and is optimized for speed and accuracy.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 rot="5400000">
            <a:off x="335736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40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11A6735-4D11-4DEB-9D27-23BF652FDB05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29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30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315" descr=""/>
          <p:cNvPicPr/>
          <p:nvPr/>
        </p:nvPicPr>
        <p:blipFill>
          <a:blip r:embed="rId2"/>
          <a:stretch/>
        </p:blipFill>
        <p:spPr>
          <a:xfrm>
            <a:off x="3200400" y="2286000"/>
            <a:ext cx="4418640" cy="361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720" y="-720"/>
            <a:ext cx="11291040" cy="1347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Motiva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261800" y="1828800"/>
            <a:ext cx="85942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95000"/>
              </a:lnSpc>
              <a:spcBef>
                <a:spcPts val="1400"/>
              </a:spcBef>
              <a:buClr>
                <a:srgbClr val="0d0d0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Address the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need to revolutionize brain tumor d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etection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which currently burden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healthcare systems globally.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5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Manual interpretation of brain scans is slow, labor-intensive, and prone to errors despite advancements in imaging technology.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5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Implementation of 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deep learning 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based approaches could lead to quicker interventions and better outcomes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 for patients</a:t>
            </a:r>
            <a:r>
              <a:rPr b="0" lang="en-US" sz="1800" spc="-1" strike="noStrike">
                <a:solidFill>
                  <a:srgbClr val="0d0d0d"/>
                </a:solidFill>
                <a:latin typeface="Arial"/>
                <a:ea typeface="Arial"/>
              </a:rPr>
              <a:t> brain tumor </a:t>
            </a:r>
            <a:r>
              <a:rPr b="0" lang="en-GB" sz="1800" spc="-1" strike="noStrike">
                <a:solidFill>
                  <a:srgbClr val="0d0d0d"/>
                </a:solidFill>
                <a:latin typeface="Arial"/>
                <a:ea typeface="Arial"/>
              </a:rPr>
              <a:t>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20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218DFF2-84A2-4533-8195-399E5792C3A9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29" name="Google Shape;125;p3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408240" y="44280"/>
            <a:ext cx="1471320" cy="12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Accuracy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41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F57687A-9C8F-4828-BDF0-011B5F7EB99B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30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3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36" name="Table 3"/>
          <p:cNvGraphicFramePr/>
          <p:nvPr/>
        </p:nvGraphicFramePr>
        <p:xfrm>
          <a:off x="431640" y="2523240"/>
          <a:ext cx="10431000" cy="2595600"/>
        </p:xfrm>
        <a:graphic>
          <a:graphicData uri="http://schemas.openxmlformats.org/drawingml/2006/table">
            <a:tbl>
              <a:tblPr/>
              <a:tblGrid>
                <a:gridCol w="1738440"/>
                <a:gridCol w="1738440"/>
                <a:gridCol w="1735920"/>
                <a:gridCol w="1740960"/>
                <a:gridCol w="1738800"/>
                <a:gridCol w="1738800"/>
              </a:tblGrid>
              <a:tr h="5191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GLIOMA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MENINGIOMA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PITUITARY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No-Tumor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Total-Acc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F1-score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0.83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Support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288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040" cy="142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Accuracy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42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723D7E3-F525-4C7D-98E0-0522162A2506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31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40" name="Google Shape;175;p 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043280" y="106920"/>
            <a:ext cx="1142280" cy="1166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41" name="Table 2"/>
          <p:cNvGraphicFramePr/>
          <p:nvPr/>
        </p:nvGraphicFramePr>
        <p:xfrm>
          <a:off x="1688760" y="2873880"/>
          <a:ext cx="5212440" cy="2595600"/>
        </p:xfrm>
        <a:graphic>
          <a:graphicData uri="http://schemas.openxmlformats.org/drawingml/2006/table">
            <a:tbl>
              <a:tblPr/>
              <a:tblGrid>
                <a:gridCol w="1738440"/>
                <a:gridCol w="1738440"/>
                <a:gridCol w="1735920"/>
              </a:tblGrid>
              <a:tr h="51912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  <a:ea typeface="Arial"/>
                        </a:rPr>
                        <a:t>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Training 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0.1246%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Training 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96.32%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Validation Loss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0.3571%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validation 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91.60%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40720" cy="1139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Objectives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43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DF392EF-11EA-433D-98F6-1EF07DF105A0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32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45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1700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Placeholder 1" descr="fyp1"/>
          <p:cNvPicPr/>
          <p:nvPr/>
        </p:nvPicPr>
        <p:blipFill>
          <a:blip r:embed="rId2"/>
          <a:stretch/>
        </p:blipFill>
        <p:spPr>
          <a:xfrm>
            <a:off x="666000" y="1557000"/>
            <a:ext cx="9737280" cy="512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291040" cy="1127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Objectives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 rot="5400000">
            <a:off x="3384720" y="-292320"/>
            <a:ext cx="4350240" cy="859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81360">
              <a:lnSpc>
                <a:spcPct val="9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44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9D9C986-77B1-46B1-AF43-0016079C7E4C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33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50" name="Google Shape;175;p8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272600" y="10692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Placeholder 1" descr="fyp2"/>
          <p:cNvPicPr/>
          <p:nvPr/>
        </p:nvPicPr>
        <p:blipFill>
          <a:blip r:embed="rId2"/>
          <a:stretch/>
        </p:blipFill>
        <p:spPr>
          <a:xfrm>
            <a:off x="654120" y="1486080"/>
            <a:ext cx="10035720" cy="512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440" y="0"/>
            <a:ext cx="11291040" cy="1696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Expected Result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1261800" y="2250000"/>
            <a:ext cx="8594280" cy="392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At the completion of this project we will see a complete Web based software which will be helpful in brain tumor detection using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algorithms.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45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996264E-D2E1-4A9D-A7CD-D699FBAFA26A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34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55" name="Google Shape;183;p9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188640"/>
            <a:ext cx="1471320" cy="12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35680" cy="1424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Team Work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1261800" y="1970640"/>
            <a:ext cx="8594280" cy="438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9000"/>
          </a:bodyPr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We finalized our idea.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documentation and literature review will be done equally.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collection of MRI scans and dataset by Haris.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Ensuring proper data labeling and annotation and performing data preprocessing and classification done sulman and Haris.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Normalizing and data augmentation by sulman.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Designing a prototype of web based application by nazim sulman.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8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8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Project documentation, Preparing figures for presentations and reports and SDA diagram  by Haris and Mohiman.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46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D56F7F9-0F9C-474E-AF66-0E5DF2DB0718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35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59" name="Google Shape;191;p10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24240" y="117000"/>
            <a:ext cx="1471320" cy="106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720" y="0"/>
            <a:ext cx="11339280" cy="1296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References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1261800" y="1992240"/>
            <a:ext cx="8594280" cy="418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7000"/>
          </a:bodyPr>
          <a:p>
            <a:pPr marL="457200" indent="-3556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33333"/>
                </a:solidFill>
                <a:latin typeface="HelveticaNeue Regular"/>
                <a:ea typeface="Century Schoolbook"/>
              </a:rPr>
              <a:t>Zheshu Jia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Arial"/>
              </a:rPr>
              <a:t>, "</a:t>
            </a:r>
            <a:r>
              <a:rPr b="0" lang="en-US" sz="2000" spc="-1" strike="noStrike">
                <a:solidFill>
                  <a:srgbClr val="333333"/>
                </a:solidFill>
                <a:latin typeface="HelveticaNeue Regular"/>
                <a:ea typeface="Century Schoolbook"/>
              </a:rPr>
              <a:t>Brain Tumor Identification and Classification of MRI images using deep learning techniques 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Arial"/>
              </a:rPr>
              <a:t>" IEEE Access, 2020.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A. Smith, “Brain Segment Classification on anomaly detection Using Machine Learning Techniques" IEEE Access, 2022.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Deyun Chen, "Deep Learning-Based Semantic Segmentation for Brain Tumor Detection in MRI Images," IEEE Transactions on Medical Imaging, 2022.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20040">
              <a:lnSpc>
                <a:spcPct val="95000"/>
              </a:lnSpc>
              <a:spcBef>
                <a:spcPts val="1400"/>
              </a:spcBef>
              <a:buClr>
                <a:srgbClr val="6f6f7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Arial"/>
                <a:ea typeface="Century Schoolbook"/>
              </a:rPr>
              <a:t>Md. Saikat Islam, “Accurate brain tumor detection using deep convolutional neural network”  Khan, Computational and Structural Biotechnology Journal, Volume 20, 4733 – 4745, 2022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47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546743F-111A-4FAA-99F5-1930B63B0617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&lt;number&gt;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363" name="Google Shape;199;p11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912240" y="44280"/>
            <a:ext cx="1383840" cy="122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-1800" y="0"/>
            <a:ext cx="11293200" cy="925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Literature Review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21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C7BE647-9C26-4CB5-8661-D40D1E3BB93A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4</a:t>
            </a:fld>
            <a:endParaRPr b="0" lang="en-US" sz="3600" spc="-1" strike="noStrike">
              <a:latin typeface="Times New Roman"/>
            </a:endParaRPr>
          </a:p>
        </p:txBody>
      </p:sp>
      <p:graphicFrame>
        <p:nvGraphicFramePr>
          <p:cNvPr id="232" name="Google Shape;133;g2b8452f5fcf_0_0"/>
          <p:cNvGraphicFramePr/>
          <p:nvPr/>
        </p:nvGraphicFramePr>
        <p:xfrm>
          <a:off x="171360" y="992520"/>
          <a:ext cx="11120760" cy="5787360"/>
        </p:xfrm>
        <a:graphic>
          <a:graphicData uri="http://schemas.openxmlformats.org/drawingml/2006/table">
            <a:tbl>
              <a:tblPr/>
              <a:tblGrid>
                <a:gridCol w="690120"/>
                <a:gridCol w="643680"/>
                <a:gridCol w="2293920"/>
                <a:gridCol w="4408560"/>
                <a:gridCol w="3084840"/>
              </a:tblGrid>
              <a:tr h="4892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Sr 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Year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Title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Methodology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49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Brain Tumor Identification and Classification of MRI images using deep learning techniques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Limited evaluation on real-world datasets and potential scalability issues.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paper proposes a deep learning-based approach for video anomaly detection using spatio-temporal feature extraction and reconstruction.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5490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1f1f1f"/>
                          </a:solidFill>
                          <a:latin typeface="Arial"/>
                          <a:ea typeface="Arial"/>
                        </a:rPr>
                        <a:t>Brain Tumor Classification and Detection Using Hybrid Deep Tumor Network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paper presents a novel method for brain  classification using machine learning algorithms and feature extraction techniques.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Limited validation on diverse datasets from different geographical locations and grid conditions.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49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Brain tumor MRI images identification and classification based on the recurrent convolutional neural network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Utilizes deep learning algorithms for semantic segmentation of brain tumor regions in MRI images.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May not account for potential variations in tumor appearance and characteristics across different patient populations.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250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333333"/>
                          </a:solidFill>
                          <a:latin typeface="Arial"/>
                          <a:ea typeface="Arial"/>
                        </a:rPr>
                        <a:t>Accurate brain tumor detection using deep convolutional neural network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Deep learning models for identifying brain abnormalities as well as classifying different tumor grades,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study may be limited by the availability and quality of the MRI dataset used for training the deep learning model.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3" name="Google Shape;134;g2b8452f5fcf_0_0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10488240" y="97920"/>
            <a:ext cx="693360" cy="7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0" y="20880"/>
            <a:ext cx="11291040" cy="1302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Problem Statement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261800" y="2289960"/>
            <a:ext cx="8594280" cy="38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57200" indent="-355680">
              <a:lnSpc>
                <a:spcPct val="90000"/>
              </a:lnSpc>
              <a:spcBef>
                <a:spcPts val="499"/>
              </a:spcBef>
              <a:buClr>
                <a:srgbClr val="0d0d0d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d0d0d"/>
                </a:solidFill>
                <a:latin typeface="Arial"/>
                <a:ea typeface="Arial"/>
              </a:rPr>
              <a:t>Timely, accurate brain tumor detection via enhanced MRI images using deep learning can improve diagnosis and treatment efficiency,overcoming limitations of traditional methods and radiologist dependence.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22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44F3CB5-DA19-41C3-B002-1471A8AE4E53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5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37" name="Google Shape;142;p4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90000"/>
            <a:ext cx="1383840" cy="12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1343960" cy="1689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Solution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821160" y="2453760"/>
            <a:ext cx="9034920" cy="372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omprehensive  web-based software solution addressing the challenges in brain tumor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detection.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5000"/>
              </a:lnSpc>
              <a:spcBef>
                <a:spcPts val="1001"/>
              </a:spcBef>
              <a:buClr>
                <a:srgbClr val="6f6f74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will encompass both front-end web development and seamless integration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Century Schoolbook"/>
              </a:rPr>
              <a:t>of Deep learning model for brain tumor detection.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23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A2DA12C-03CE-47C6-A46C-01183C8DDE9D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6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41" name="Google Shape;150;p5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696600" y="188640"/>
            <a:ext cx="1471320" cy="139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0" y="2496240"/>
            <a:ext cx="11268360" cy="150192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UML Diagrams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68240" y="44280"/>
            <a:ext cx="1415520" cy="11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-12600" y="12240"/>
            <a:ext cx="11301120" cy="1177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4440" spc="-1" strike="noStrike">
                <a:solidFill>
                  <a:srgbClr val="000000"/>
                </a:solidFill>
                <a:latin typeface="Arial"/>
                <a:ea typeface="Century Schoolbook"/>
              </a:rPr>
              <a:t>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System Architecture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839880" y="44280"/>
            <a:ext cx="1290600" cy="1070280"/>
          </a:xfrm>
          <a:prstGeom prst="rect">
            <a:avLst/>
          </a:prstGeom>
          <a:ln w="0">
            <a:noFill/>
          </a:ln>
        </p:spPr>
      </p:pic>
      <p:sp>
        <p:nvSpPr>
          <p:cNvPr id="246" name="Text Box 2"/>
          <p:cNvSpPr/>
          <p:nvPr/>
        </p:nvSpPr>
        <p:spPr>
          <a:xfrm>
            <a:off x="7966080" y="4674960"/>
            <a:ext cx="40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Picture 6" descr=""/>
          <p:cNvPicPr/>
          <p:nvPr/>
        </p:nvPicPr>
        <p:blipFill>
          <a:blip r:embed="rId2"/>
          <a:stretch/>
        </p:blipFill>
        <p:spPr>
          <a:xfrm>
            <a:off x="593640" y="1842120"/>
            <a:ext cx="9993240" cy="41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0" y="10800"/>
            <a:ext cx="11292480" cy="1363680"/>
          </a:xfrm>
          <a:prstGeom prst="rect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 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Century Schoolbook"/>
              </a:rPr>
              <a:t>Use Case Diagram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24"/>
          </p:nvPr>
        </p:nvSpPr>
        <p:spPr>
          <a:xfrm>
            <a:off x="11292840" y="6172200"/>
            <a:ext cx="913320" cy="5925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000" bIns="45000" anchor="ctr">
            <a:normAutofit fontScale="91000"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E1F9218-F470-44AC-B1B2-CA701823B544}" type="slidenum">
              <a:rPr b="0" lang="en-US" sz="3600" spc="-1" strike="noStrike">
                <a:solidFill>
                  <a:srgbClr val="8e8e93"/>
                </a:solidFill>
                <a:latin typeface="Century Schoolbook"/>
                <a:ea typeface="Century Schoolbook"/>
              </a:rPr>
              <a:t>9</a:t>
            </a:fld>
            <a:endParaRPr b="0" lang="en-US" sz="3600" spc="-1" strike="noStrike">
              <a:latin typeface="Times New Roman"/>
            </a:endParaRPr>
          </a:p>
        </p:txBody>
      </p:sp>
      <p:pic>
        <p:nvPicPr>
          <p:cNvPr id="250" name="Google Shape;158;p6" descr="National University of Computer and Emerging Sciences - Wikipedia"/>
          <p:cNvPicPr/>
          <p:nvPr/>
        </p:nvPicPr>
        <p:blipFill>
          <a:blip r:embed="rId1"/>
          <a:stretch/>
        </p:blipFill>
        <p:spPr>
          <a:xfrm>
            <a:off x="9798840" y="117000"/>
            <a:ext cx="1415520" cy="121428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" descr="use case  1Diagram"/>
          <p:cNvPicPr/>
          <p:nvPr/>
        </p:nvPicPr>
        <p:blipFill>
          <a:blip r:embed="rId2"/>
          <a:stretch/>
        </p:blipFill>
        <p:spPr>
          <a:xfrm>
            <a:off x="1919520" y="2133000"/>
            <a:ext cx="6801120" cy="369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Application>LibreOffice/7.3.7.2$Linux_X86_64 LibreOffice_project/30$Build-2</Application>
  <AppVersion>15.0000</AppVersion>
  <Words>1116</Words>
  <Paragraphs>215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2024-02-13T07:14:00Z</dcterms:created>
  <dc:creator>zeshan khan</dc:creator>
  <dc:description/>
  <dc:language>en-US</dc:language>
  <cp:lastModifiedBy/>
  <dcterms:modified xsi:type="dcterms:W3CDTF">2024-10-23T01:07:45Z</dcterms:modified>
  <cp:revision>52</cp:revision>
  <dc:subject/>
  <dc:title>Image based brain tumer detection using 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9605E6C0EF7B4ECBA3E330883CF49C93_13</vt:lpwstr>
  </property>
  <property fmtid="{D5CDD505-2E9C-101B-9397-08002B2CF9AE}" pid="3" name="KSOProductBuildVer">
    <vt:lpwstr>1033-12.2.0.16909</vt:lpwstr>
  </property>
  <property fmtid="{D5CDD505-2E9C-101B-9397-08002B2CF9AE}" pid="4" name="Notes">
    <vt:i4>1</vt:i4>
  </property>
  <property fmtid="{D5CDD505-2E9C-101B-9397-08002B2CF9AE}" pid="5" name="PresentationFormat">
    <vt:lpwstr>Widescreen</vt:lpwstr>
  </property>
  <property fmtid="{D5CDD505-2E9C-101B-9397-08002B2CF9AE}" pid="6" name="Slides">
    <vt:i4>36</vt:i4>
  </property>
</Properties>
</file>